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6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5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9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3A52BB-1493-4283-B787-86950681FDB5}" type="datetimeFigureOut">
              <a:rPr lang="en-US" smtClean="0"/>
              <a:pPr/>
              <a:t>10/1/2008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24E9C7-455A-4616-87DD-82F30B12090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24E9C7-455A-4616-87DD-82F30B12090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24E9C7-455A-4616-87DD-82F30B12090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24E9C7-455A-4616-87DD-82F30B12090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9D8BE-D8F2-49EF-B879-CB2FFA6C346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24E9C7-455A-4616-87DD-82F30B12090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24E9C7-455A-4616-87DD-82F30B12090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24E9C7-455A-4616-87DD-82F30B12090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24E9C7-455A-4616-87DD-82F30B12090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24E9C7-455A-4616-87DD-82F30B12090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24E9C7-455A-4616-87DD-82F30B12090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24E9C7-455A-4616-87DD-82F30B12090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B54E6-0E07-4173-B30E-3167309EB76E}" type="datetimeFigureOut">
              <a:rPr lang="en-US" smtClean="0"/>
              <a:pPr/>
              <a:t>10/1/2008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5A60A-127A-4CA8-8568-75E113B99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B54E6-0E07-4173-B30E-3167309EB76E}" type="datetimeFigureOut">
              <a:rPr lang="en-US" smtClean="0"/>
              <a:pPr/>
              <a:t>10/1/2008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5A60A-127A-4CA8-8568-75E113B99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B54E6-0E07-4173-B30E-3167309EB76E}" type="datetimeFigureOut">
              <a:rPr lang="en-US" smtClean="0"/>
              <a:pPr/>
              <a:t>10/1/2008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5A60A-127A-4CA8-8568-75E113B99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B54E6-0E07-4173-B30E-3167309EB76E}" type="datetimeFigureOut">
              <a:rPr lang="en-US" smtClean="0"/>
              <a:pPr/>
              <a:t>10/1/2008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5A60A-127A-4CA8-8568-75E113B99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B54E6-0E07-4173-B30E-3167309EB76E}" type="datetimeFigureOut">
              <a:rPr lang="en-US" smtClean="0"/>
              <a:pPr/>
              <a:t>10/1/2008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5A60A-127A-4CA8-8568-75E113B99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B54E6-0E07-4173-B30E-3167309EB76E}" type="datetimeFigureOut">
              <a:rPr lang="en-US" smtClean="0"/>
              <a:pPr/>
              <a:t>10/1/2008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5A60A-127A-4CA8-8568-75E113B99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B54E6-0E07-4173-B30E-3167309EB76E}" type="datetimeFigureOut">
              <a:rPr lang="en-US" smtClean="0"/>
              <a:pPr/>
              <a:t>10/1/2008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5A60A-127A-4CA8-8568-75E113B99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B54E6-0E07-4173-B30E-3167309EB76E}" type="datetimeFigureOut">
              <a:rPr lang="en-US" smtClean="0"/>
              <a:pPr/>
              <a:t>10/1/2008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5A60A-127A-4CA8-8568-75E113B99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B54E6-0E07-4173-B30E-3167309EB76E}" type="datetimeFigureOut">
              <a:rPr lang="en-US" smtClean="0"/>
              <a:pPr/>
              <a:t>10/1/2008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5A60A-127A-4CA8-8568-75E113B99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B54E6-0E07-4173-B30E-3167309EB76E}" type="datetimeFigureOut">
              <a:rPr lang="en-US" smtClean="0"/>
              <a:pPr/>
              <a:t>10/1/2008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5A60A-127A-4CA8-8568-75E113B995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B54E6-0E07-4173-B30E-3167309EB76E}" type="datetimeFigureOut">
              <a:rPr lang="en-US" smtClean="0"/>
              <a:pPr/>
              <a:t>10/1/2008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D75A60A-127A-4CA8-8568-75E113B995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84B54E6-0E07-4173-B30E-3167309EB76E}" type="datetimeFigureOut">
              <a:rPr lang="en-US" smtClean="0"/>
              <a:pPr/>
              <a:t>10/1/2008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D75A60A-127A-4CA8-8568-75E113B9955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gif"/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12" Type="http://schemas.openxmlformats.org/officeDocument/2006/relationships/image" Target="../media/image11.gif"/><Relationship Id="rId17" Type="http://schemas.openxmlformats.org/officeDocument/2006/relationships/image" Target="../media/image16.gif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11" Type="http://schemas.openxmlformats.org/officeDocument/2006/relationships/image" Target="../media/image10.gif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SQL Server Clustering 101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Denny Cherry</a:t>
            </a:r>
          </a:p>
          <a:p>
            <a:r>
              <a:rPr lang="en-US" dirty="0" smtClean="0"/>
              <a:t>Senior Database Administrator / Architect</a:t>
            </a:r>
          </a:p>
          <a:p>
            <a:r>
              <a:rPr lang="en-US" dirty="0" smtClean="0"/>
              <a:t>Awareness Technologies</a:t>
            </a:r>
          </a:p>
          <a:p>
            <a:r>
              <a:rPr lang="en-US" dirty="0" smtClean="0"/>
              <a:t>dcherry@awarenesstech.com</a:t>
            </a:r>
          </a:p>
          <a:p>
            <a:r>
              <a:rPr lang="en-US" dirty="0" smtClean="0"/>
              <a:t>Quest Software SQL Server MVP</a:t>
            </a:r>
          </a:p>
          <a:p>
            <a:r>
              <a:rPr lang="en-US" dirty="0" smtClean="0"/>
              <a:t>MCSA, MCDBA, MCTS, </a:t>
            </a:r>
            <a:r>
              <a:rPr lang="en-US" dirty="0" smtClean="0"/>
              <a:t>MCITP, MVP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Notes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SQL Server and Analysis Services are cluster aware</a:t>
            </a:r>
          </a:p>
          <a:p>
            <a:pPr lvl="1"/>
            <a:r>
              <a:rPr lang="en-US" dirty="0" smtClean="0"/>
              <a:t>To cluster Integration Services install manually on the second node and patch separately</a:t>
            </a:r>
          </a:p>
          <a:p>
            <a:pPr lvl="1"/>
            <a:r>
              <a:rPr lang="en-US" dirty="0" smtClean="0"/>
              <a:t>Integration Services can be clustered by manually making the SSIS Service a cluster resource</a:t>
            </a:r>
          </a:p>
          <a:p>
            <a:pPr lvl="1"/>
            <a:r>
              <a:rPr lang="en-US" dirty="0" smtClean="0"/>
              <a:t>Reporting Services should be load balanced not clustered</a:t>
            </a:r>
          </a:p>
          <a:p>
            <a:pPr lvl="1"/>
            <a:r>
              <a:rPr lang="en-US" dirty="0" smtClean="0"/>
              <a:t>Static IPs are required for Windows 2003 and below, and recommended for Windows 2008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Denny Cherry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191064"/>
          </a:xfrm>
        </p:spPr>
        <p:txBody>
          <a:bodyPr/>
          <a:lstStyle/>
          <a:p>
            <a:r>
              <a:rPr lang="en-US" dirty="0" smtClean="0"/>
              <a:t>dcherry@awarenesstech.com</a:t>
            </a:r>
          </a:p>
          <a:p>
            <a:r>
              <a:rPr lang="en-US" dirty="0" smtClean="0"/>
              <a:t>http://itknowledgeexchange.techtarget.com/sql-server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dcherry\Pictures\NJ\300awarenesstec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1143000"/>
            <a:ext cx="2330450" cy="463501"/>
          </a:xfrm>
          <a:prstGeom prst="rect">
            <a:avLst/>
          </a:prstGeom>
          <a:noFill/>
        </p:spPr>
      </p:pic>
      <p:pic>
        <p:nvPicPr>
          <p:cNvPr id="3" name="Picture 3" descr="C:\Users\dcherry\Pictures\NJ\lagraphico_logo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1219200"/>
            <a:ext cx="2146300" cy="457200"/>
          </a:xfrm>
          <a:prstGeom prst="rect">
            <a:avLst/>
          </a:prstGeom>
          <a:noFill/>
        </p:spPr>
      </p:pic>
      <p:pic>
        <p:nvPicPr>
          <p:cNvPr id="4" name="Picture 4" descr="C:\Users\dcherry\Pictures\NJ\NC_Lgo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38400" y="2057400"/>
            <a:ext cx="1895475" cy="542925"/>
          </a:xfrm>
          <a:prstGeom prst="rect">
            <a:avLst/>
          </a:prstGeom>
          <a:noFill/>
        </p:spPr>
      </p:pic>
      <p:pic>
        <p:nvPicPr>
          <p:cNvPr id="5" name="Picture 5" descr="C:\Users\dcherry\Pictures\NJ\logo2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3400" y="4419600"/>
            <a:ext cx="2733676" cy="504825"/>
          </a:xfrm>
          <a:prstGeom prst="rect">
            <a:avLst/>
          </a:prstGeom>
          <a:noFill/>
        </p:spPr>
      </p:pic>
      <p:pic>
        <p:nvPicPr>
          <p:cNvPr id="6" name="Picture 6" descr="C:\Users\dcherry\Pictures\NJ\razorgator_logo[1]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58000" y="1447800"/>
            <a:ext cx="2038350" cy="742950"/>
          </a:xfrm>
          <a:prstGeom prst="rect">
            <a:avLst/>
          </a:prstGeom>
          <a:noFill/>
        </p:spPr>
      </p:pic>
      <p:pic>
        <p:nvPicPr>
          <p:cNvPr id="7" name="Picture 7" descr="C:\Users\dcherry\Pictures\NJ\IGN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53200" y="5486400"/>
            <a:ext cx="914400" cy="914400"/>
          </a:xfrm>
          <a:prstGeom prst="rect">
            <a:avLst/>
          </a:prstGeom>
          <a:noFill/>
        </p:spPr>
      </p:pic>
      <p:pic>
        <p:nvPicPr>
          <p:cNvPr id="8" name="Picture 8" descr="C:\Users\dcherry\Pictures\NJ\MySpacecircle2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800600" y="2133600"/>
            <a:ext cx="933450" cy="933450"/>
          </a:xfrm>
          <a:prstGeom prst="rect">
            <a:avLst/>
          </a:prstGeom>
          <a:noFill/>
        </p:spPr>
      </p:pic>
      <p:pic>
        <p:nvPicPr>
          <p:cNvPr id="9" name="Picture 9" descr="C:\Users\dcherry\Pictures\NJ\gamespy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962400" y="4648200"/>
            <a:ext cx="1847850" cy="676275"/>
          </a:xfrm>
          <a:prstGeom prst="rect">
            <a:avLst/>
          </a:prstGeom>
          <a:noFill/>
        </p:spPr>
      </p:pic>
      <p:pic>
        <p:nvPicPr>
          <p:cNvPr id="10" name="Picture 10" descr="C:\Users\dcherry\Pictures\NJ\elink_logo.gi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990600" y="3276600"/>
            <a:ext cx="1971675" cy="666750"/>
          </a:xfrm>
          <a:prstGeom prst="rect">
            <a:avLst/>
          </a:prstGeom>
          <a:noFill/>
        </p:spPr>
      </p:pic>
      <p:pic>
        <p:nvPicPr>
          <p:cNvPr id="11" name="Picture 11" descr="C:\Users\dcherry\Pictures\NJ\quest_logo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324600" y="4495800"/>
            <a:ext cx="1809750" cy="323850"/>
          </a:xfrm>
          <a:prstGeom prst="rect">
            <a:avLst/>
          </a:prstGeom>
          <a:noFill/>
        </p:spPr>
      </p:pic>
      <p:pic>
        <p:nvPicPr>
          <p:cNvPr id="12" name="Picture 12" descr="C:\Users\dcherry\Pictures\NJ\SearchSQLServer.gif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581400" y="3505200"/>
            <a:ext cx="2000250" cy="314325"/>
          </a:xfrm>
          <a:prstGeom prst="rect">
            <a:avLst/>
          </a:prstGeom>
          <a:noFill/>
        </p:spPr>
      </p:pic>
      <p:pic>
        <p:nvPicPr>
          <p:cNvPr id="13" name="Picture 13" descr="C:\Users\dcherry\Pictures\NJ\odinjobs.g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400800" y="3048000"/>
            <a:ext cx="1590675" cy="590550"/>
          </a:xfrm>
          <a:prstGeom prst="rect">
            <a:avLst/>
          </a:prstGeom>
          <a:noFill/>
        </p:spPr>
      </p:pic>
      <p:pic>
        <p:nvPicPr>
          <p:cNvPr id="14" name="Picture 15" descr="C:\Users\dcherry\Pictures\NJ\techtarget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981200" y="5410200"/>
            <a:ext cx="1047750" cy="1123950"/>
          </a:xfrm>
          <a:prstGeom prst="rect">
            <a:avLst/>
          </a:prstGeom>
          <a:noFill/>
        </p:spPr>
      </p:pic>
      <p:pic>
        <p:nvPicPr>
          <p:cNvPr id="15" name="Picture 2" descr="C:\Users\dcherry\Pictures\NJ\CP_Logo_Small_(RGB)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581400" y="5791200"/>
            <a:ext cx="2428875" cy="679450"/>
          </a:xfrm>
          <a:prstGeom prst="rect">
            <a:avLst/>
          </a:prstGeom>
          <a:noFill/>
        </p:spPr>
      </p:pic>
      <p:pic>
        <p:nvPicPr>
          <p:cNvPr id="3074" name="Picture 2" descr="C:\Users\Denny\Pictures\bds-logo.gif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533400" y="2514600"/>
            <a:ext cx="1619250" cy="514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Microsoft Cluster Service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it does do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What it doesn’t do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Provides redundant hardware</a:t>
            </a:r>
          </a:p>
          <a:p>
            <a:r>
              <a:rPr lang="en-US" dirty="0" smtClean="0"/>
              <a:t>Allows for 99.999% service uptime</a:t>
            </a:r>
          </a:p>
          <a:p>
            <a:r>
              <a:rPr lang="en-US" dirty="0" smtClean="0"/>
              <a:t>Provides Geographical Redundancy</a:t>
            </a:r>
          </a:p>
          <a:p>
            <a:r>
              <a:rPr lang="en-US" dirty="0" smtClean="0"/>
              <a:t>Allows for system maintenance without taking down application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Provide CPU scale out functionality</a:t>
            </a:r>
          </a:p>
          <a:p>
            <a:r>
              <a:rPr lang="en-US" dirty="0" smtClean="0"/>
              <a:t>Provide redundant storage</a:t>
            </a:r>
          </a:p>
          <a:p>
            <a:r>
              <a:rPr lang="en-US" dirty="0" smtClean="0"/>
              <a:t>Load balance between nodes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Cluster Terminology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Node = Server</a:t>
            </a:r>
          </a:p>
          <a:p>
            <a:r>
              <a:rPr lang="en-US" sz="2200" dirty="0" smtClean="0"/>
              <a:t>Virtual World = Independent Hostname and IP Address</a:t>
            </a:r>
          </a:p>
          <a:p>
            <a:r>
              <a:rPr lang="en-US" sz="2200" dirty="0" smtClean="0"/>
              <a:t>Cluster Root = Initial Virtual World</a:t>
            </a:r>
          </a:p>
          <a:p>
            <a:r>
              <a:rPr lang="en-US" sz="2200" dirty="0" smtClean="0"/>
              <a:t>Resource = General name for clustered objects (hard drive, IP Address, hostname, service, etc)</a:t>
            </a:r>
          </a:p>
          <a:p>
            <a:r>
              <a:rPr lang="en-US" sz="2200" dirty="0" smtClean="0"/>
              <a:t>Resource Group = Logical Group of several Resources</a:t>
            </a:r>
          </a:p>
          <a:p>
            <a:r>
              <a:rPr lang="en-US" sz="2200" dirty="0" smtClean="0"/>
              <a:t>Active Node = Node which runs the service(s) in question</a:t>
            </a:r>
          </a:p>
          <a:p>
            <a:r>
              <a:rPr lang="en-US" sz="2200" dirty="0" smtClean="0"/>
              <a:t>Passive Node = Node which is not running the service(s) in question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 Servers with 2 NICs each (1 NIC is required, 2 is recommended)</a:t>
            </a:r>
          </a:p>
          <a:p>
            <a:r>
              <a:rPr lang="en-US" dirty="0" smtClean="0"/>
              <a:t>One IP Subnet for each NIC</a:t>
            </a:r>
          </a:p>
          <a:p>
            <a:r>
              <a:rPr lang="en-US" dirty="0" smtClean="0"/>
              <a:t>Shared storage accessible by all nodes in the cluster</a:t>
            </a:r>
          </a:p>
          <a:p>
            <a:pPr lvl="1"/>
            <a:r>
              <a:rPr lang="en-US" dirty="0" smtClean="0"/>
              <a:t>SCSI storage supports 2 nodes</a:t>
            </a:r>
          </a:p>
          <a:p>
            <a:pPr lvl="1"/>
            <a:r>
              <a:rPr lang="en-US" dirty="0" err="1" smtClean="0"/>
              <a:t>Fibre</a:t>
            </a:r>
            <a:r>
              <a:rPr lang="en-US" dirty="0" smtClean="0"/>
              <a:t> Channel is required for over 2 nodes</a:t>
            </a:r>
          </a:p>
          <a:p>
            <a:pPr lvl="2"/>
            <a:r>
              <a:rPr lang="en-US" dirty="0" smtClean="0"/>
              <a:t>Windows 2000 up to 4 nodes</a:t>
            </a:r>
          </a:p>
          <a:p>
            <a:pPr lvl="2"/>
            <a:r>
              <a:rPr lang="en-US" dirty="0" smtClean="0"/>
              <a:t>Windows 2003 up to 8 nodes</a:t>
            </a:r>
          </a:p>
          <a:p>
            <a:pPr lvl="2"/>
            <a:r>
              <a:rPr lang="en-US" dirty="0" smtClean="0"/>
              <a:t>Windows 2008 up to 16 nodes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Any Server Operating System Enterprise or Datacenter Edition</a:t>
            </a:r>
          </a:p>
          <a:p>
            <a:pPr lvl="1"/>
            <a:r>
              <a:rPr lang="en-US" dirty="0" smtClean="0"/>
              <a:t>Windows 2003</a:t>
            </a:r>
          </a:p>
          <a:p>
            <a:pPr lvl="2"/>
            <a:r>
              <a:rPr lang="en-US" dirty="0" smtClean="0"/>
              <a:t>Enterprise Edition – 4 Nodes</a:t>
            </a:r>
          </a:p>
          <a:p>
            <a:pPr lvl="2"/>
            <a:r>
              <a:rPr lang="en-US" dirty="0" smtClean="0"/>
              <a:t>Datacenter Edition – 8 nodes</a:t>
            </a:r>
          </a:p>
          <a:p>
            <a:pPr lvl="1"/>
            <a:r>
              <a:rPr lang="en-US" dirty="0" smtClean="0"/>
              <a:t>Windows 2008</a:t>
            </a:r>
          </a:p>
          <a:p>
            <a:pPr lvl="2"/>
            <a:r>
              <a:rPr lang="en-US" dirty="0" smtClean="0"/>
              <a:t>Itanium – 8 Nodes</a:t>
            </a:r>
          </a:p>
          <a:p>
            <a:pPr lvl="2"/>
            <a:r>
              <a:rPr lang="en-US" dirty="0" smtClean="0"/>
              <a:t>x86 / x64 – 16 Nodes</a:t>
            </a:r>
          </a:p>
          <a:p>
            <a:r>
              <a:rPr lang="en-US" dirty="0" smtClean="0"/>
              <a:t>SQL 2000 requires Enterprise Edition</a:t>
            </a:r>
          </a:p>
          <a:p>
            <a:r>
              <a:rPr lang="en-US" dirty="0" smtClean="0"/>
              <a:t>SQL 2005/2008</a:t>
            </a:r>
          </a:p>
          <a:p>
            <a:pPr lvl="1"/>
            <a:r>
              <a:rPr lang="en-US" dirty="0" smtClean="0"/>
              <a:t>Standard Edition – 2 Nodes</a:t>
            </a:r>
          </a:p>
          <a:p>
            <a:pPr lvl="1"/>
            <a:r>
              <a:rPr lang="en-US" dirty="0" smtClean="0"/>
              <a:t>Enterprise Edition – OS Maximum</a:t>
            </a:r>
          </a:p>
          <a:p>
            <a:r>
              <a:rPr lang="en-US" dirty="0" smtClean="0"/>
              <a:t>6 IP Addresses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Typical Hostname / IP Address </a:t>
            </a:r>
            <a:r>
              <a:rPr lang="en-US" sz="4000" dirty="0" err="1" smtClean="0"/>
              <a:t>Config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SQL01A – 10.0.0.5 / 192.168.0.1 – Node 1</a:t>
            </a:r>
          </a:p>
          <a:p>
            <a:r>
              <a:rPr lang="en-US" dirty="0" smtClean="0"/>
              <a:t>SQL01B – 10.0.0.6 / 192.168.0.2 – Node 1</a:t>
            </a:r>
          </a:p>
          <a:p>
            <a:r>
              <a:rPr lang="en-US" dirty="0" smtClean="0"/>
              <a:t>SQL01 – 10.0.0.7 – Cluster Root</a:t>
            </a:r>
          </a:p>
          <a:p>
            <a:r>
              <a:rPr lang="en-US" dirty="0" smtClean="0"/>
              <a:t>SQL01V01 – 10.0.0.8 – SQL Server Instance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 Instance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instance requires it’s own virtual world</a:t>
            </a:r>
          </a:p>
          <a:p>
            <a:r>
              <a:rPr lang="en-US" dirty="0" smtClean="0"/>
              <a:t>Each instance requires it’s own hard drive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Configure NICs</a:t>
            </a:r>
          </a:p>
          <a:p>
            <a:r>
              <a:rPr lang="en-US" dirty="0" smtClean="0"/>
              <a:t>Assign and Format Shared Storage</a:t>
            </a:r>
          </a:p>
          <a:p>
            <a:r>
              <a:rPr lang="en-US" dirty="0" smtClean="0"/>
              <a:t>Configure Windows Cluster and setup Cluster Root</a:t>
            </a:r>
          </a:p>
          <a:p>
            <a:r>
              <a:rPr lang="en-US" dirty="0" smtClean="0"/>
              <a:t>Create Resource Group for SQL Server</a:t>
            </a:r>
          </a:p>
          <a:p>
            <a:r>
              <a:rPr lang="en-US" dirty="0" smtClean="0"/>
              <a:t>Move SQL Server hard drives to new Resource Group</a:t>
            </a:r>
          </a:p>
          <a:p>
            <a:r>
              <a:rPr lang="en-US" dirty="0" smtClean="0"/>
              <a:t>Install SQL Server from the active node for the resource group</a:t>
            </a:r>
          </a:p>
          <a:p>
            <a:r>
              <a:rPr lang="en-US" dirty="0" smtClean="0"/>
              <a:t>Patch as needed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70</TotalTime>
  <Words>435</Words>
  <Application>Microsoft Office PowerPoint</Application>
  <PresentationFormat>On-screen Show (4:3)</PresentationFormat>
  <Paragraphs>84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SQL Server Clustering 101</vt:lpstr>
      <vt:lpstr>Slide 2</vt:lpstr>
      <vt:lpstr>Microsoft Cluster Service</vt:lpstr>
      <vt:lpstr>Cluster Terminology</vt:lpstr>
      <vt:lpstr>Hardware Requirements</vt:lpstr>
      <vt:lpstr>Software Requirements</vt:lpstr>
      <vt:lpstr>Typical Hostname / IP Address Config</vt:lpstr>
      <vt:lpstr>SQL Instance Requirements</vt:lpstr>
      <vt:lpstr>Configuration Process</vt:lpstr>
      <vt:lpstr>Special Notes</vt:lpstr>
      <vt:lpstr>Denny Cherry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 Server Clustering 101</dc:title>
  <dc:creator>Denny</dc:creator>
  <cp:lastModifiedBy>Denny Cherry</cp:lastModifiedBy>
  <cp:revision>18</cp:revision>
  <dcterms:created xsi:type="dcterms:W3CDTF">2008-06-13T23:15:42Z</dcterms:created>
  <dcterms:modified xsi:type="dcterms:W3CDTF">2008-10-01T19:22:48Z</dcterms:modified>
</cp:coreProperties>
</file>