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A52BB-1493-4283-B787-86950681FDB5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4E9C7-455A-4616-87DD-82F30B120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4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4E9C7-455A-4616-87DD-82F30B12090E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4B54E6-0E07-4173-B30E-3167309EB76E}" type="datetimeFigureOut">
              <a:rPr lang="en-US" smtClean="0"/>
              <a:pPr/>
              <a:t>2/17/2011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75A60A-127A-4CA8-8568-75E113B995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SQL Server Clustering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/>
              <a:t>mrdenny@mrdenny.com</a:t>
            </a:r>
          </a:p>
          <a:p>
            <a:r>
              <a:rPr lang="en-US" dirty="0"/>
              <a:t>twitter.com/</a:t>
            </a:r>
            <a:r>
              <a:rPr lang="en-US" dirty="0" err="1"/>
              <a:t>mrdenny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SQL Server and Analysis Services are cluster aware</a:t>
            </a:r>
          </a:p>
          <a:p>
            <a:pPr lvl="1"/>
            <a:r>
              <a:rPr lang="en-US" dirty="0" smtClean="0"/>
              <a:t>To cluster Integration Services install manually on the second node and patch separately</a:t>
            </a:r>
          </a:p>
          <a:p>
            <a:pPr lvl="1"/>
            <a:r>
              <a:rPr lang="en-US" dirty="0" smtClean="0"/>
              <a:t>Integration Services can be clustered by manually making the SSIS Service a cluster resource</a:t>
            </a:r>
          </a:p>
          <a:p>
            <a:pPr lvl="1"/>
            <a:r>
              <a:rPr lang="en-US" dirty="0" smtClean="0"/>
              <a:t>Reporting Services should be load balanced not clustered</a:t>
            </a:r>
          </a:p>
          <a:p>
            <a:pPr lvl="1"/>
            <a:r>
              <a:rPr lang="en-US" dirty="0" smtClean="0"/>
              <a:t>Static IPs are required for Windows 2003 and below, and recommended for Windows 2008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191064"/>
          </a:xfrm>
        </p:spPr>
        <p:txBody>
          <a:bodyPr/>
          <a:lstStyle/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http</a:t>
            </a:r>
            <a:r>
              <a:rPr lang="en-US" smtClean="0"/>
              <a:t>://itke.techtarget.com/sql-server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3246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fill out the session survey </a:t>
            </a:r>
            <a:r>
              <a:rPr lang="en-US" dirty="0" smtClean="0"/>
              <a:t>at http://speakerrate.com/mrdenny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 or Coauthor of 4 books</a:t>
            </a:r>
          </a:p>
          <a:p>
            <a:r>
              <a:rPr lang="en-US" dirty="0" smtClean="0"/>
              <a:t>6+ SQL Mag articles</a:t>
            </a:r>
          </a:p>
          <a:p>
            <a:r>
              <a:rPr lang="en-US" dirty="0" smtClean="0"/>
              <a:t>Dozens of other articles</a:t>
            </a:r>
          </a:p>
          <a:p>
            <a:r>
              <a:rPr lang="en-US" dirty="0" smtClean="0"/>
              <a:t>Microsoft MVP since Oct 2008</a:t>
            </a:r>
          </a:p>
          <a:p>
            <a:r>
              <a:rPr lang="en-US" dirty="0" smtClean="0"/>
              <a:t>Microsoft Certified Master</a:t>
            </a:r>
          </a:p>
          <a:p>
            <a:r>
              <a:rPr lang="en-US" dirty="0" smtClean="0"/>
              <a:t>Sr. DBA for Phreesia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2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147" y="2188033"/>
            <a:ext cx="230505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291" y="3172646"/>
            <a:ext cx="23241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742" y="1033603"/>
            <a:ext cx="23145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dcherry\Pictures\MVP_Horizontal_FullColo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54358"/>
            <a:ext cx="16192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cherry\Pictures\MCM Log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154357"/>
            <a:ext cx="2574132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74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Cluster Service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it does do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What it doesn’t do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Provides redundant hardware</a:t>
            </a:r>
          </a:p>
          <a:p>
            <a:r>
              <a:rPr lang="en-US" dirty="0" smtClean="0"/>
              <a:t>Allows for 99.999% service uptime</a:t>
            </a:r>
          </a:p>
          <a:p>
            <a:r>
              <a:rPr lang="en-US" dirty="0" smtClean="0"/>
              <a:t>Provides Geographical Redundancy</a:t>
            </a:r>
          </a:p>
          <a:p>
            <a:r>
              <a:rPr lang="en-US" dirty="0" smtClean="0"/>
              <a:t>Allows for system maintenance without taking down application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Provide CPU scale out functionality</a:t>
            </a:r>
          </a:p>
          <a:p>
            <a:r>
              <a:rPr lang="en-US" dirty="0" smtClean="0"/>
              <a:t>Provide redundant storage</a:t>
            </a:r>
          </a:p>
          <a:p>
            <a:r>
              <a:rPr lang="en-US" dirty="0" smtClean="0"/>
              <a:t>Load balance between nodes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Node = Server</a:t>
            </a:r>
          </a:p>
          <a:p>
            <a:r>
              <a:rPr lang="en-US" sz="2200" dirty="0" smtClean="0"/>
              <a:t>Virtual World = Independent Hostname and IP Address</a:t>
            </a:r>
          </a:p>
          <a:p>
            <a:r>
              <a:rPr lang="en-US" sz="2200" dirty="0" smtClean="0"/>
              <a:t>Cluster Root = Initial Virtual World</a:t>
            </a:r>
          </a:p>
          <a:p>
            <a:r>
              <a:rPr lang="en-US" sz="2200" dirty="0" smtClean="0"/>
              <a:t>Resource = General name for clustered objects (hard drive, IP Address, hostname, service, etc)</a:t>
            </a:r>
          </a:p>
          <a:p>
            <a:r>
              <a:rPr lang="en-US" sz="2200" dirty="0" smtClean="0"/>
              <a:t>Resource Group = Logical Group of several Resources</a:t>
            </a:r>
          </a:p>
          <a:p>
            <a:r>
              <a:rPr lang="en-US" sz="2200" dirty="0" smtClean="0"/>
              <a:t>Active Node = Node which runs the service(s) in question</a:t>
            </a:r>
          </a:p>
          <a:p>
            <a:r>
              <a:rPr lang="en-US" sz="2200" dirty="0" smtClean="0"/>
              <a:t>Passive Node = Node which is not running the service(s) in question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Servers with 2 NICs each (1 NIC is required, 2 is recommended)</a:t>
            </a:r>
          </a:p>
          <a:p>
            <a:r>
              <a:rPr lang="en-US" dirty="0" smtClean="0"/>
              <a:t>One IP Subnet for each NIC</a:t>
            </a:r>
          </a:p>
          <a:p>
            <a:r>
              <a:rPr lang="en-US" dirty="0" smtClean="0"/>
              <a:t>Shared storage accessible by all nodes in the cluster</a:t>
            </a:r>
          </a:p>
          <a:p>
            <a:pPr lvl="1"/>
            <a:r>
              <a:rPr lang="en-US" dirty="0" smtClean="0"/>
              <a:t>SCSI storage supports 2 nodes</a:t>
            </a:r>
          </a:p>
          <a:p>
            <a:pPr lvl="1"/>
            <a:r>
              <a:rPr lang="en-US" dirty="0" err="1" smtClean="0"/>
              <a:t>Fibre</a:t>
            </a:r>
            <a:r>
              <a:rPr lang="en-US" dirty="0" smtClean="0"/>
              <a:t> Channel is required for over 2 nodes</a:t>
            </a:r>
          </a:p>
          <a:p>
            <a:pPr lvl="2"/>
            <a:r>
              <a:rPr lang="en-US" dirty="0" smtClean="0"/>
              <a:t>Windows 2000 up to 4 nodes</a:t>
            </a:r>
          </a:p>
          <a:p>
            <a:pPr lvl="2"/>
            <a:r>
              <a:rPr lang="en-US" dirty="0" smtClean="0"/>
              <a:t>Windows 2003 up to 8 nodes</a:t>
            </a:r>
          </a:p>
          <a:p>
            <a:pPr lvl="2"/>
            <a:r>
              <a:rPr lang="en-US" dirty="0" smtClean="0"/>
              <a:t>Windows 2008 up to 16 nodes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Any Server Operating System Enterprise or Datacenter Edition</a:t>
            </a:r>
          </a:p>
          <a:p>
            <a:pPr lvl="1"/>
            <a:r>
              <a:rPr lang="en-US" dirty="0" smtClean="0"/>
              <a:t>Windows 2003</a:t>
            </a:r>
          </a:p>
          <a:p>
            <a:pPr lvl="2"/>
            <a:r>
              <a:rPr lang="en-US" dirty="0" smtClean="0"/>
              <a:t>Enterprise Edition – 4 Nodes</a:t>
            </a:r>
          </a:p>
          <a:p>
            <a:pPr lvl="2"/>
            <a:r>
              <a:rPr lang="en-US" dirty="0" smtClean="0"/>
              <a:t>Datacenter Edition – 8 nodes</a:t>
            </a:r>
          </a:p>
          <a:p>
            <a:pPr lvl="1"/>
            <a:r>
              <a:rPr lang="en-US" dirty="0" smtClean="0"/>
              <a:t>Windows 2008</a:t>
            </a:r>
          </a:p>
          <a:p>
            <a:pPr lvl="2"/>
            <a:r>
              <a:rPr lang="en-US" dirty="0" smtClean="0"/>
              <a:t>Itanium – 8 Nodes</a:t>
            </a:r>
          </a:p>
          <a:p>
            <a:pPr lvl="2"/>
            <a:r>
              <a:rPr lang="en-US" dirty="0" smtClean="0"/>
              <a:t>x86 / x64 – 16 Nodes</a:t>
            </a:r>
          </a:p>
          <a:p>
            <a:r>
              <a:rPr lang="en-US" dirty="0" smtClean="0"/>
              <a:t>SQL 2000 requires Enterprise Edition</a:t>
            </a:r>
          </a:p>
          <a:p>
            <a:r>
              <a:rPr lang="en-US" dirty="0" smtClean="0"/>
              <a:t>SQL 2005/2008</a:t>
            </a:r>
          </a:p>
          <a:p>
            <a:pPr lvl="1"/>
            <a:r>
              <a:rPr lang="en-US" dirty="0" smtClean="0"/>
              <a:t>Standard Edition – 2 Nodes</a:t>
            </a:r>
          </a:p>
          <a:p>
            <a:pPr lvl="1"/>
            <a:r>
              <a:rPr lang="en-US" dirty="0" smtClean="0"/>
              <a:t>Enterprise Edition – OS Maximum</a:t>
            </a:r>
          </a:p>
          <a:p>
            <a:r>
              <a:rPr lang="en-US" dirty="0" smtClean="0"/>
              <a:t>6 IP Addresses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Typical Hostname / IP Address </a:t>
            </a:r>
            <a:r>
              <a:rPr lang="en-US" sz="4000" dirty="0" err="1" smtClean="0"/>
              <a:t>Config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SQL01A – 10.0.0.5 / 192.168.0.1 – Node 1</a:t>
            </a:r>
          </a:p>
          <a:p>
            <a:r>
              <a:rPr lang="en-US" dirty="0" smtClean="0"/>
              <a:t>SQL01B – 10.0.0.6 / 192.168.0.2 – Node 1</a:t>
            </a:r>
          </a:p>
          <a:p>
            <a:r>
              <a:rPr lang="en-US" dirty="0" smtClean="0"/>
              <a:t>SQL01 – 10.0.0.7 – Cluster Root</a:t>
            </a:r>
          </a:p>
          <a:p>
            <a:r>
              <a:rPr lang="en-US" dirty="0" smtClean="0"/>
              <a:t>SQL01V01 – 10.0.0.8 – SQL Server Instance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Instance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instance requires it’s own virtual world</a:t>
            </a:r>
          </a:p>
          <a:p>
            <a:r>
              <a:rPr lang="en-US" dirty="0" smtClean="0"/>
              <a:t>Each instance requires it’s own hard drive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NICs</a:t>
            </a:r>
          </a:p>
          <a:p>
            <a:r>
              <a:rPr lang="en-US" dirty="0" smtClean="0"/>
              <a:t>Assign and Format Shared Storage</a:t>
            </a:r>
          </a:p>
          <a:p>
            <a:r>
              <a:rPr lang="en-US" dirty="0" smtClean="0"/>
              <a:t>Configure Windows Cluster and setup Cluster Root</a:t>
            </a:r>
          </a:p>
          <a:p>
            <a:r>
              <a:rPr lang="en-US" dirty="0" smtClean="0"/>
              <a:t>Create Resource Group for SQL Server</a:t>
            </a:r>
          </a:p>
          <a:p>
            <a:r>
              <a:rPr lang="en-US" dirty="0" smtClean="0"/>
              <a:t>Move SQL Server hard drives to new Resource Group</a:t>
            </a:r>
          </a:p>
          <a:p>
            <a:r>
              <a:rPr lang="en-US" dirty="0" smtClean="0"/>
              <a:t>Install SQL Server from the active node for the resource group</a:t>
            </a:r>
          </a:p>
          <a:p>
            <a:r>
              <a:rPr lang="en-US" dirty="0" smtClean="0"/>
              <a:t>Patch as needed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455</Words>
  <Application>Microsoft Office PowerPoint</Application>
  <PresentationFormat>On-screen Show (4:3)</PresentationFormat>
  <Paragraphs>89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SQL Server Clustering 101</vt:lpstr>
      <vt:lpstr>About Me</vt:lpstr>
      <vt:lpstr>Microsoft Cluster Service</vt:lpstr>
      <vt:lpstr>Cluster Terminology</vt:lpstr>
      <vt:lpstr>Hardware Requirements</vt:lpstr>
      <vt:lpstr>Software Requirements</vt:lpstr>
      <vt:lpstr>Typical Hostname / IP Address Config</vt:lpstr>
      <vt:lpstr>SQL Instance Requirements</vt:lpstr>
      <vt:lpstr>Configuration Process</vt:lpstr>
      <vt:lpstr>Special Notes</vt:lpstr>
      <vt:lpstr>Denny Cherry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Clustering 101</dc:title>
  <dc:creator>Denny</dc:creator>
  <cp:lastModifiedBy>dcherry</cp:lastModifiedBy>
  <cp:revision>21</cp:revision>
  <dcterms:created xsi:type="dcterms:W3CDTF">2008-06-13T23:15:42Z</dcterms:created>
  <dcterms:modified xsi:type="dcterms:W3CDTF">2011-02-18T07:51:45Z</dcterms:modified>
</cp:coreProperties>
</file>